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9" r:id="rId3"/>
    <p:sldId id="266" r:id="rId4"/>
    <p:sldId id="267" r:id="rId5"/>
    <p:sldId id="270" r:id="rId6"/>
    <p:sldId id="298" r:id="rId7"/>
    <p:sldId id="272" r:id="rId8"/>
    <p:sldId id="275" r:id="rId9"/>
    <p:sldId id="271" r:id="rId10"/>
    <p:sldId id="304" r:id="rId11"/>
    <p:sldId id="306" r:id="rId12"/>
    <p:sldId id="301" r:id="rId13"/>
    <p:sldId id="302" r:id="rId14"/>
    <p:sldId id="307" r:id="rId15"/>
    <p:sldId id="297" r:id="rId16"/>
    <p:sldId id="309" r:id="rId17"/>
    <p:sldId id="279" r:id="rId18"/>
    <p:sldId id="281" r:id="rId19"/>
    <p:sldId id="282" r:id="rId20"/>
    <p:sldId id="280" r:id="rId21"/>
    <p:sldId id="308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F03-4EBD-8592-3668CC1143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 Symptom</c:v>
                </c:pt>
                <c:pt idx="1">
                  <c:v>Presumptive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2603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7-4197-9674-2C018EF5D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49328"/>
        <c:axId val="375451728"/>
      </c:barChart>
      <c:catAx>
        <c:axId val="37544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Variables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51728"/>
        <c:crosses val="autoZero"/>
        <c:auto val="1"/>
        <c:lblAlgn val="ctr"/>
        <c:lblOffset val="100"/>
        <c:noMultiLvlLbl val="0"/>
      </c:catAx>
      <c:valAx>
        <c:axId val="375451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4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E70-419E-9609-D1D0A0CB47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4 Symptoms</c:v>
                </c:pt>
                <c:pt idx="1">
                  <c:v>Presumptive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2937</c:v>
                </c:pt>
                <c:pt idx="1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7-4140-9F2A-03C9F5664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70448"/>
        <c:axId val="375469488"/>
      </c:barChart>
      <c:catAx>
        <c:axId val="375470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Variables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69488"/>
        <c:crosses val="autoZero"/>
        <c:auto val="1"/>
        <c:lblAlgn val="ctr"/>
        <c:lblOffset val="100"/>
        <c:noMultiLvlLbl val="0"/>
      </c:catAx>
      <c:valAx>
        <c:axId val="375469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7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53-4BF2-A12D-C523D3A825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CAD &gt;40%</c:v>
                </c:pt>
                <c:pt idx="1">
                  <c:v>Presumptive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1385</c:v>
                </c:pt>
                <c:pt idx="1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5-4723-93BE-08F63B34FF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486288"/>
        <c:axId val="375488208"/>
      </c:barChart>
      <c:catAx>
        <c:axId val="37548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Variables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88208"/>
        <c:crosses val="autoZero"/>
        <c:auto val="1"/>
        <c:lblAlgn val="ctr"/>
        <c:lblOffset val="100"/>
        <c:noMultiLvlLbl val="0"/>
      </c:catAx>
      <c:valAx>
        <c:axId val="375488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8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411-4CA0-AB0C-68E00F8097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CAD&gt;60%</c:v>
                </c:pt>
                <c:pt idx="1">
                  <c:v>Presumptive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2327</c:v>
                </c:pt>
                <c:pt idx="1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E-48DF-91C8-4A0F2352FC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446448"/>
        <c:axId val="375448848"/>
      </c:barChart>
      <c:catAx>
        <c:axId val="375446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Variables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48848"/>
        <c:crosses val="autoZero"/>
        <c:auto val="1"/>
        <c:lblAlgn val="ctr"/>
        <c:lblOffset val="100"/>
        <c:noMultiLvlLbl val="0"/>
      </c:catAx>
      <c:valAx>
        <c:axId val="375448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4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TB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148</c:v>
                </c:pt>
                <c:pt idx="2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4-4516-BC6A-707CAF5B72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CD TB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</c:v>
                </c:pt>
                <c:pt idx="1">
                  <c:v>111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4-4516-BC6A-707CAF5B72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BC TB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24</c:v>
                </c:pt>
                <c:pt idx="1">
                  <c:v>37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94-4516-BC6A-707CAF5B7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380943"/>
        <c:axId val="649382863"/>
      </c:barChart>
      <c:catAx>
        <c:axId val="649380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382863"/>
        <c:crosses val="autoZero"/>
        <c:auto val="1"/>
        <c:lblAlgn val="ctr"/>
        <c:lblOffset val="100"/>
        <c:noMultiLvlLbl val="0"/>
      </c:catAx>
      <c:valAx>
        <c:axId val="649382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TB</a:t>
                </a:r>
                <a:r>
                  <a:rPr lang="en-US" b="1" baseline="0" dirty="0"/>
                  <a:t> Cases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38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F0460-C31D-488E-AF62-27AC8824D7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CC2F0-8C41-4C24-84F8-64A171D14C9B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43 Outreaches</a:t>
          </a:r>
        </a:p>
      </dgm:t>
    </dgm:pt>
    <dgm:pt modelId="{ACAB29E7-7F83-4A72-90D2-C77DA9A61DDA}" type="parTrans" cxnId="{50FE2BD0-061B-43C0-BCF8-1746401C99A4}">
      <dgm:prSet/>
      <dgm:spPr/>
      <dgm:t>
        <a:bodyPr/>
        <a:lstStyle/>
        <a:p>
          <a:endParaRPr lang="en-US"/>
        </a:p>
      </dgm:t>
    </dgm:pt>
    <dgm:pt modelId="{71CFDEB9-D727-4778-BE12-A0DAADB3C549}" type="sibTrans" cxnId="{50FE2BD0-061B-43C0-BCF8-1746401C99A4}">
      <dgm:prSet/>
      <dgm:spPr/>
      <dgm:t>
        <a:bodyPr/>
        <a:lstStyle/>
        <a:p>
          <a:endParaRPr lang="en-US"/>
        </a:p>
      </dgm:t>
    </dgm:pt>
    <dgm:pt modelId="{7C1606A8-78AE-48A4-B340-805257F3C60B}" type="asst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8297 Attended The Camps</a:t>
          </a:r>
        </a:p>
      </dgm:t>
    </dgm:pt>
    <dgm:pt modelId="{1FED835D-F081-4209-BF1C-DA81F26CDF1A}" type="parTrans" cxnId="{6211310E-CDC8-461B-93BB-43D7436ED875}">
      <dgm:prSet/>
      <dgm:spPr/>
      <dgm:t>
        <a:bodyPr/>
        <a:lstStyle/>
        <a:p>
          <a:endParaRPr lang="en-US"/>
        </a:p>
      </dgm:t>
    </dgm:pt>
    <dgm:pt modelId="{398D8D23-2170-40DF-A2B3-A7BB21C51E82}" type="sibTrans" cxnId="{6211310E-CDC8-461B-93BB-43D7436ED875}">
      <dgm:prSet/>
      <dgm:spPr/>
      <dgm:t>
        <a:bodyPr/>
        <a:lstStyle/>
        <a:p>
          <a:endParaRPr lang="en-US"/>
        </a:p>
      </dgm:t>
    </dgm:pt>
    <dgm:pt modelId="{21C42355-3305-439F-BDBF-4D39320D441D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5540 Eligible for screening</a:t>
          </a:r>
        </a:p>
      </dgm:t>
    </dgm:pt>
    <dgm:pt modelId="{AC4E579D-89F1-45BB-BE2F-31F0D316D6EA}" type="parTrans" cxnId="{FC5C52BA-1B6D-494D-AAD0-911719020607}">
      <dgm:prSet/>
      <dgm:spPr/>
      <dgm:t>
        <a:bodyPr/>
        <a:lstStyle/>
        <a:p>
          <a:endParaRPr lang="en-US"/>
        </a:p>
      </dgm:t>
    </dgm:pt>
    <dgm:pt modelId="{E5CF5727-E989-4478-949F-CBAE2169B1D5}" type="sibTrans" cxnId="{FC5C52BA-1B6D-494D-AAD0-911719020607}">
      <dgm:prSet/>
      <dgm:spPr/>
      <dgm:t>
        <a:bodyPr/>
        <a:lstStyle/>
        <a:p>
          <a:endParaRPr lang="en-US"/>
        </a:p>
      </dgm:t>
    </dgm:pt>
    <dgm:pt modelId="{13F62F72-853E-4E6C-8983-A66CE228869B}" type="pres">
      <dgm:prSet presAssocID="{D50F0460-C31D-488E-AF62-27AC8824D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A82251-9689-455F-BD97-043CEB57C3B5}" type="pres">
      <dgm:prSet presAssocID="{31ACC2F0-8C41-4C24-84F8-64A171D14C9B}" presName="hierRoot1" presStyleCnt="0">
        <dgm:presLayoutVars>
          <dgm:hierBranch val="init"/>
        </dgm:presLayoutVars>
      </dgm:prSet>
      <dgm:spPr/>
    </dgm:pt>
    <dgm:pt modelId="{917C6DCC-E5B8-4500-BA9A-FFD56E0F782F}" type="pres">
      <dgm:prSet presAssocID="{31ACC2F0-8C41-4C24-84F8-64A171D14C9B}" presName="rootComposite1" presStyleCnt="0"/>
      <dgm:spPr/>
    </dgm:pt>
    <dgm:pt modelId="{26C8C8F5-B430-402B-B215-4C456AF08EC6}" type="pres">
      <dgm:prSet presAssocID="{31ACC2F0-8C41-4C24-84F8-64A171D14C9B}" presName="rootText1" presStyleLbl="node0" presStyleIdx="0" presStyleCnt="1">
        <dgm:presLayoutVars>
          <dgm:chPref val="3"/>
        </dgm:presLayoutVars>
      </dgm:prSet>
      <dgm:spPr/>
    </dgm:pt>
    <dgm:pt modelId="{760DBFCC-A885-4D39-A5A3-BA608B96BDF5}" type="pres">
      <dgm:prSet presAssocID="{31ACC2F0-8C41-4C24-84F8-64A171D14C9B}" presName="rootConnector1" presStyleLbl="node1" presStyleIdx="0" presStyleCnt="0"/>
      <dgm:spPr/>
    </dgm:pt>
    <dgm:pt modelId="{3B647EA2-3C06-4D2A-9459-6A2B881F8047}" type="pres">
      <dgm:prSet presAssocID="{31ACC2F0-8C41-4C24-84F8-64A171D14C9B}" presName="hierChild2" presStyleCnt="0"/>
      <dgm:spPr/>
    </dgm:pt>
    <dgm:pt modelId="{C2788478-82CE-466B-926B-BFA4F2890A7F}" type="pres">
      <dgm:prSet presAssocID="{AC4E579D-89F1-45BB-BE2F-31F0D316D6EA}" presName="Name37" presStyleLbl="parChTrans1D2" presStyleIdx="0" presStyleCnt="2"/>
      <dgm:spPr/>
    </dgm:pt>
    <dgm:pt modelId="{1BF77297-D067-490C-A857-03081F261BDA}" type="pres">
      <dgm:prSet presAssocID="{21C42355-3305-439F-BDBF-4D39320D441D}" presName="hierRoot2" presStyleCnt="0">
        <dgm:presLayoutVars>
          <dgm:hierBranch val="init"/>
        </dgm:presLayoutVars>
      </dgm:prSet>
      <dgm:spPr/>
    </dgm:pt>
    <dgm:pt modelId="{126E3C41-849B-4448-BB09-A1C15EDBAD7C}" type="pres">
      <dgm:prSet presAssocID="{21C42355-3305-439F-BDBF-4D39320D441D}" presName="rootComposite" presStyleCnt="0"/>
      <dgm:spPr/>
    </dgm:pt>
    <dgm:pt modelId="{4BF73E06-2015-4332-AA9F-F3B399542AB5}" type="pres">
      <dgm:prSet presAssocID="{21C42355-3305-439F-BDBF-4D39320D441D}" presName="rootText" presStyleLbl="node2" presStyleIdx="0" presStyleCnt="1" custLinFactNeighborX="-35365" custLinFactNeighborY="-4638">
        <dgm:presLayoutVars>
          <dgm:chPref val="3"/>
        </dgm:presLayoutVars>
      </dgm:prSet>
      <dgm:spPr/>
    </dgm:pt>
    <dgm:pt modelId="{BA92D4FB-7757-4FFA-BE5F-AC480C34483F}" type="pres">
      <dgm:prSet presAssocID="{21C42355-3305-439F-BDBF-4D39320D441D}" presName="rootConnector" presStyleLbl="node2" presStyleIdx="0" presStyleCnt="1"/>
      <dgm:spPr/>
    </dgm:pt>
    <dgm:pt modelId="{C135AF96-9AC9-4F7E-A957-A42D0EBC80A5}" type="pres">
      <dgm:prSet presAssocID="{21C42355-3305-439F-BDBF-4D39320D441D}" presName="hierChild4" presStyleCnt="0"/>
      <dgm:spPr/>
    </dgm:pt>
    <dgm:pt modelId="{015C3C2C-0B52-46DC-93D8-014E621ACA99}" type="pres">
      <dgm:prSet presAssocID="{21C42355-3305-439F-BDBF-4D39320D441D}" presName="hierChild5" presStyleCnt="0"/>
      <dgm:spPr/>
    </dgm:pt>
    <dgm:pt modelId="{21F36D85-3F57-434D-A597-D1D6519A98C1}" type="pres">
      <dgm:prSet presAssocID="{31ACC2F0-8C41-4C24-84F8-64A171D14C9B}" presName="hierChild3" presStyleCnt="0"/>
      <dgm:spPr/>
    </dgm:pt>
    <dgm:pt modelId="{F691A559-48D4-44A2-AB4C-09EEEB2F6166}" type="pres">
      <dgm:prSet presAssocID="{1FED835D-F081-4209-BF1C-DA81F26CDF1A}" presName="Name111" presStyleLbl="parChTrans1D2" presStyleIdx="1" presStyleCnt="2"/>
      <dgm:spPr/>
    </dgm:pt>
    <dgm:pt modelId="{FDAC413B-4A4A-440F-8C54-B97698123A93}" type="pres">
      <dgm:prSet presAssocID="{7C1606A8-78AE-48A4-B340-805257F3C60B}" presName="hierRoot3" presStyleCnt="0">
        <dgm:presLayoutVars>
          <dgm:hierBranch val="init"/>
        </dgm:presLayoutVars>
      </dgm:prSet>
      <dgm:spPr/>
    </dgm:pt>
    <dgm:pt modelId="{65B0461B-C493-4483-ADF5-3E4ECB8AEE08}" type="pres">
      <dgm:prSet presAssocID="{7C1606A8-78AE-48A4-B340-805257F3C60B}" presName="rootComposite3" presStyleCnt="0"/>
      <dgm:spPr/>
    </dgm:pt>
    <dgm:pt modelId="{97D41A1B-E10B-49CA-AB22-AB18D8ABB3F7}" type="pres">
      <dgm:prSet presAssocID="{7C1606A8-78AE-48A4-B340-805257F3C60B}" presName="rootText3" presStyleLbl="asst1" presStyleIdx="0" presStyleCnt="1">
        <dgm:presLayoutVars>
          <dgm:chPref val="3"/>
        </dgm:presLayoutVars>
      </dgm:prSet>
      <dgm:spPr/>
    </dgm:pt>
    <dgm:pt modelId="{07D29C80-579B-42DD-BFDB-13A297383763}" type="pres">
      <dgm:prSet presAssocID="{7C1606A8-78AE-48A4-B340-805257F3C60B}" presName="rootConnector3" presStyleLbl="asst1" presStyleIdx="0" presStyleCnt="1"/>
      <dgm:spPr/>
    </dgm:pt>
    <dgm:pt modelId="{714DAA73-1792-42D2-8151-0F926DEDD1A4}" type="pres">
      <dgm:prSet presAssocID="{7C1606A8-78AE-48A4-B340-805257F3C60B}" presName="hierChild6" presStyleCnt="0"/>
      <dgm:spPr/>
    </dgm:pt>
    <dgm:pt modelId="{E3DD0E67-51C8-407F-95B2-8E065351EED8}" type="pres">
      <dgm:prSet presAssocID="{7C1606A8-78AE-48A4-B340-805257F3C60B}" presName="hierChild7" presStyleCnt="0"/>
      <dgm:spPr/>
    </dgm:pt>
  </dgm:ptLst>
  <dgm:cxnLst>
    <dgm:cxn modelId="{6211310E-CDC8-461B-93BB-43D7436ED875}" srcId="{31ACC2F0-8C41-4C24-84F8-64A171D14C9B}" destId="{7C1606A8-78AE-48A4-B340-805257F3C60B}" srcOrd="0" destOrd="0" parTransId="{1FED835D-F081-4209-BF1C-DA81F26CDF1A}" sibTransId="{398D8D23-2170-40DF-A2B3-A7BB21C51E82}"/>
    <dgm:cxn modelId="{EDAEB71B-FCF1-45BE-AFD3-8E80260FF6F9}" type="presOf" srcId="{31ACC2F0-8C41-4C24-84F8-64A171D14C9B}" destId="{26C8C8F5-B430-402B-B215-4C456AF08EC6}" srcOrd="0" destOrd="0" presId="urn:microsoft.com/office/officeart/2005/8/layout/orgChart1"/>
    <dgm:cxn modelId="{30E60940-76FA-4245-91DA-F857794724D8}" type="presOf" srcId="{31ACC2F0-8C41-4C24-84F8-64A171D14C9B}" destId="{760DBFCC-A885-4D39-A5A3-BA608B96BDF5}" srcOrd="1" destOrd="0" presId="urn:microsoft.com/office/officeart/2005/8/layout/orgChart1"/>
    <dgm:cxn modelId="{8214DD64-F62E-416E-9FF8-25186C0A75F7}" type="presOf" srcId="{21C42355-3305-439F-BDBF-4D39320D441D}" destId="{BA92D4FB-7757-4FFA-BE5F-AC480C34483F}" srcOrd="1" destOrd="0" presId="urn:microsoft.com/office/officeart/2005/8/layout/orgChart1"/>
    <dgm:cxn modelId="{2CB6036B-71D2-4A80-988A-5BF1ECAF8C11}" type="presOf" srcId="{7C1606A8-78AE-48A4-B340-805257F3C60B}" destId="{07D29C80-579B-42DD-BFDB-13A297383763}" srcOrd="1" destOrd="0" presId="urn:microsoft.com/office/officeart/2005/8/layout/orgChart1"/>
    <dgm:cxn modelId="{C1E33550-4CF9-483B-9777-F823E891968F}" type="presOf" srcId="{AC4E579D-89F1-45BB-BE2F-31F0D316D6EA}" destId="{C2788478-82CE-466B-926B-BFA4F2890A7F}" srcOrd="0" destOrd="0" presId="urn:microsoft.com/office/officeart/2005/8/layout/orgChart1"/>
    <dgm:cxn modelId="{D3DA1572-AFD7-44CF-8C53-196D586609F8}" type="presOf" srcId="{21C42355-3305-439F-BDBF-4D39320D441D}" destId="{4BF73E06-2015-4332-AA9F-F3B399542AB5}" srcOrd="0" destOrd="0" presId="urn:microsoft.com/office/officeart/2005/8/layout/orgChart1"/>
    <dgm:cxn modelId="{BD0CB879-D531-46D5-AA9B-A2A37550EF21}" type="presOf" srcId="{7C1606A8-78AE-48A4-B340-805257F3C60B}" destId="{97D41A1B-E10B-49CA-AB22-AB18D8ABB3F7}" srcOrd="0" destOrd="0" presId="urn:microsoft.com/office/officeart/2005/8/layout/orgChart1"/>
    <dgm:cxn modelId="{ABDE008B-319F-41CD-BAE8-FD702B49B015}" type="presOf" srcId="{1FED835D-F081-4209-BF1C-DA81F26CDF1A}" destId="{F691A559-48D4-44A2-AB4C-09EEEB2F6166}" srcOrd="0" destOrd="0" presId="urn:microsoft.com/office/officeart/2005/8/layout/orgChart1"/>
    <dgm:cxn modelId="{FC5C52BA-1B6D-494D-AAD0-911719020607}" srcId="{31ACC2F0-8C41-4C24-84F8-64A171D14C9B}" destId="{21C42355-3305-439F-BDBF-4D39320D441D}" srcOrd="1" destOrd="0" parTransId="{AC4E579D-89F1-45BB-BE2F-31F0D316D6EA}" sibTransId="{E5CF5727-E989-4478-949F-CBAE2169B1D5}"/>
    <dgm:cxn modelId="{50FE2BD0-061B-43C0-BCF8-1746401C99A4}" srcId="{D50F0460-C31D-488E-AF62-27AC8824D7A4}" destId="{31ACC2F0-8C41-4C24-84F8-64A171D14C9B}" srcOrd="0" destOrd="0" parTransId="{ACAB29E7-7F83-4A72-90D2-C77DA9A61DDA}" sibTransId="{71CFDEB9-D727-4778-BE12-A0DAADB3C549}"/>
    <dgm:cxn modelId="{9093BCD1-DAE1-42F9-87E3-58494CF5E28E}" type="presOf" srcId="{D50F0460-C31D-488E-AF62-27AC8824D7A4}" destId="{13F62F72-853E-4E6C-8983-A66CE228869B}" srcOrd="0" destOrd="0" presId="urn:microsoft.com/office/officeart/2005/8/layout/orgChart1"/>
    <dgm:cxn modelId="{395B955B-B07B-4329-9934-1AD9FDE1CF5D}" type="presParOf" srcId="{13F62F72-853E-4E6C-8983-A66CE228869B}" destId="{06A82251-9689-455F-BD97-043CEB57C3B5}" srcOrd="0" destOrd="0" presId="urn:microsoft.com/office/officeart/2005/8/layout/orgChart1"/>
    <dgm:cxn modelId="{A5F4E81A-130F-4187-BC75-FEF3498103B6}" type="presParOf" srcId="{06A82251-9689-455F-BD97-043CEB57C3B5}" destId="{917C6DCC-E5B8-4500-BA9A-FFD56E0F782F}" srcOrd="0" destOrd="0" presId="urn:microsoft.com/office/officeart/2005/8/layout/orgChart1"/>
    <dgm:cxn modelId="{6CC1CCB9-ADE8-408D-8584-F0B0D0A2DD71}" type="presParOf" srcId="{917C6DCC-E5B8-4500-BA9A-FFD56E0F782F}" destId="{26C8C8F5-B430-402B-B215-4C456AF08EC6}" srcOrd="0" destOrd="0" presId="urn:microsoft.com/office/officeart/2005/8/layout/orgChart1"/>
    <dgm:cxn modelId="{7FF0F1F0-902B-428B-90B7-4FFBF1444F67}" type="presParOf" srcId="{917C6DCC-E5B8-4500-BA9A-FFD56E0F782F}" destId="{760DBFCC-A885-4D39-A5A3-BA608B96BDF5}" srcOrd="1" destOrd="0" presId="urn:microsoft.com/office/officeart/2005/8/layout/orgChart1"/>
    <dgm:cxn modelId="{A5A54C71-5EF8-4E8D-84CC-A803997E3F60}" type="presParOf" srcId="{06A82251-9689-455F-BD97-043CEB57C3B5}" destId="{3B647EA2-3C06-4D2A-9459-6A2B881F8047}" srcOrd="1" destOrd="0" presId="urn:microsoft.com/office/officeart/2005/8/layout/orgChart1"/>
    <dgm:cxn modelId="{4D77DC12-AC8F-4526-BBB1-612F021D0027}" type="presParOf" srcId="{3B647EA2-3C06-4D2A-9459-6A2B881F8047}" destId="{C2788478-82CE-466B-926B-BFA4F2890A7F}" srcOrd="0" destOrd="0" presId="urn:microsoft.com/office/officeart/2005/8/layout/orgChart1"/>
    <dgm:cxn modelId="{396472C2-B9A6-44DE-BF61-CCA0D4FF4D69}" type="presParOf" srcId="{3B647EA2-3C06-4D2A-9459-6A2B881F8047}" destId="{1BF77297-D067-490C-A857-03081F261BDA}" srcOrd="1" destOrd="0" presId="urn:microsoft.com/office/officeart/2005/8/layout/orgChart1"/>
    <dgm:cxn modelId="{17A537D5-A0F4-4EAB-9734-3C128327977D}" type="presParOf" srcId="{1BF77297-D067-490C-A857-03081F261BDA}" destId="{126E3C41-849B-4448-BB09-A1C15EDBAD7C}" srcOrd="0" destOrd="0" presId="urn:microsoft.com/office/officeart/2005/8/layout/orgChart1"/>
    <dgm:cxn modelId="{7349F7FE-4E63-4A28-AB96-2241E7984E31}" type="presParOf" srcId="{126E3C41-849B-4448-BB09-A1C15EDBAD7C}" destId="{4BF73E06-2015-4332-AA9F-F3B399542AB5}" srcOrd="0" destOrd="0" presId="urn:microsoft.com/office/officeart/2005/8/layout/orgChart1"/>
    <dgm:cxn modelId="{64F5DC19-4F6C-4C07-BD18-BF0F2C3C95BB}" type="presParOf" srcId="{126E3C41-849B-4448-BB09-A1C15EDBAD7C}" destId="{BA92D4FB-7757-4FFA-BE5F-AC480C34483F}" srcOrd="1" destOrd="0" presId="urn:microsoft.com/office/officeart/2005/8/layout/orgChart1"/>
    <dgm:cxn modelId="{7A554200-9192-4A2E-A684-E599B4BF2186}" type="presParOf" srcId="{1BF77297-D067-490C-A857-03081F261BDA}" destId="{C135AF96-9AC9-4F7E-A957-A42D0EBC80A5}" srcOrd="1" destOrd="0" presId="urn:microsoft.com/office/officeart/2005/8/layout/orgChart1"/>
    <dgm:cxn modelId="{1875AA2F-DBF1-4216-A2F5-4EDF1C9D3F21}" type="presParOf" srcId="{1BF77297-D067-490C-A857-03081F261BDA}" destId="{015C3C2C-0B52-46DC-93D8-014E621ACA99}" srcOrd="2" destOrd="0" presId="urn:microsoft.com/office/officeart/2005/8/layout/orgChart1"/>
    <dgm:cxn modelId="{FDA28FB8-29FA-421E-A448-A29AAD7B8C5E}" type="presParOf" srcId="{06A82251-9689-455F-BD97-043CEB57C3B5}" destId="{21F36D85-3F57-434D-A597-D1D6519A98C1}" srcOrd="2" destOrd="0" presId="urn:microsoft.com/office/officeart/2005/8/layout/orgChart1"/>
    <dgm:cxn modelId="{5F6CEAE1-32AB-4CED-9FD4-98B00CB6AD43}" type="presParOf" srcId="{21F36D85-3F57-434D-A597-D1D6519A98C1}" destId="{F691A559-48D4-44A2-AB4C-09EEEB2F6166}" srcOrd="0" destOrd="0" presId="urn:microsoft.com/office/officeart/2005/8/layout/orgChart1"/>
    <dgm:cxn modelId="{24BE61F4-36DE-46D3-AB83-A213052E04DC}" type="presParOf" srcId="{21F36D85-3F57-434D-A597-D1D6519A98C1}" destId="{FDAC413B-4A4A-440F-8C54-B97698123A93}" srcOrd="1" destOrd="0" presId="urn:microsoft.com/office/officeart/2005/8/layout/orgChart1"/>
    <dgm:cxn modelId="{734F3BE9-BD88-41A9-9EEF-BACBFA08A993}" type="presParOf" srcId="{FDAC413B-4A4A-440F-8C54-B97698123A93}" destId="{65B0461B-C493-4483-ADF5-3E4ECB8AEE08}" srcOrd="0" destOrd="0" presId="urn:microsoft.com/office/officeart/2005/8/layout/orgChart1"/>
    <dgm:cxn modelId="{56E652E3-9D79-4F53-BB7E-0C373F08D918}" type="presParOf" srcId="{65B0461B-C493-4483-ADF5-3E4ECB8AEE08}" destId="{97D41A1B-E10B-49CA-AB22-AB18D8ABB3F7}" srcOrd="0" destOrd="0" presId="urn:microsoft.com/office/officeart/2005/8/layout/orgChart1"/>
    <dgm:cxn modelId="{BD3426BD-07D4-4B9C-BEAD-1D58DD010321}" type="presParOf" srcId="{65B0461B-C493-4483-ADF5-3E4ECB8AEE08}" destId="{07D29C80-579B-42DD-BFDB-13A297383763}" srcOrd="1" destOrd="0" presId="urn:microsoft.com/office/officeart/2005/8/layout/orgChart1"/>
    <dgm:cxn modelId="{09B2AB04-3BD8-4C20-AD3C-CCCC5432B98E}" type="presParOf" srcId="{FDAC413B-4A4A-440F-8C54-B97698123A93}" destId="{714DAA73-1792-42D2-8151-0F926DEDD1A4}" srcOrd="1" destOrd="0" presId="urn:microsoft.com/office/officeart/2005/8/layout/orgChart1"/>
    <dgm:cxn modelId="{A4D1DC55-1AC3-4F24-9058-34B45D7C2E18}" type="presParOf" srcId="{FDAC413B-4A4A-440F-8C54-B97698123A93}" destId="{E3DD0E67-51C8-407F-95B2-8E065351EE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70E68-D315-46E1-B487-0F9814A92E77}" type="doc">
      <dgm:prSet loTypeId="urn:microsoft.com/office/officeart/2011/layout/Circle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79FE0-E94D-4C7D-A421-81423DA8B37E}">
      <dgm:prSet phldrT="[Text]" custT="1"/>
      <dgm:spPr/>
      <dgm:t>
        <a:bodyPr/>
        <a:lstStyle/>
        <a:p>
          <a:r>
            <a:rPr lang="en-US" sz="2000" dirty="0"/>
            <a:t>Presumed-1050</a:t>
          </a:r>
        </a:p>
      </dgm:t>
    </dgm:pt>
    <dgm:pt modelId="{713FAA53-B795-47CB-93FA-14C57A36EDDB}" type="parTrans" cxnId="{2A399F20-4B85-465A-AEE9-F640590AC0E2}">
      <dgm:prSet/>
      <dgm:spPr/>
      <dgm:t>
        <a:bodyPr/>
        <a:lstStyle/>
        <a:p>
          <a:endParaRPr lang="en-US"/>
        </a:p>
      </dgm:t>
    </dgm:pt>
    <dgm:pt modelId="{051C0894-A77C-46F7-B77F-118AA20B7EAA}" type="sibTrans" cxnId="{2A399F20-4B85-465A-AEE9-F640590AC0E2}">
      <dgm:prSet/>
      <dgm:spPr/>
      <dgm:t>
        <a:bodyPr/>
        <a:lstStyle/>
        <a:p>
          <a:endParaRPr lang="en-US"/>
        </a:p>
      </dgm:t>
    </dgm:pt>
    <dgm:pt modelId="{D4BCBCC5-CC8F-4C3D-9ECA-D7B0A17A42D4}">
      <dgm:prSet phldrT="[Text]" custT="1"/>
      <dgm:spPr/>
      <dgm:t>
        <a:bodyPr/>
        <a:lstStyle/>
        <a:p>
          <a:r>
            <a:rPr lang="en-US" sz="2000" dirty="0"/>
            <a:t>Number Tested-948 </a:t>
          </a:r>
        </a:p>
        <a:p>
          <a:r>
            <a:rPr lang="en-US" sz="2000" b="1" dirty="0">
              <a:solidFill>
                <a:srgbClr val="FF0000"/>
              </a:solidFill>
            </a:rPr>
            <a:t>90%</a:t>
          </a:r>
        </a:p>
      </dgm:t>
    </dgm:pt>
    <dgm:pt modelId="{D84B5619-7B2B-482E-9514-F960A4D624CB}" type="parTrans" cxnId="{AA7EA973-5088-49EE-A02E-43BCBCC087BE}">
      <dgm:prSet/>
      <dgm:spPr/>
      <dgm:t>
        <a:bodyPr/>
        <a:lstStyle/>
        <a:p>
          <a:endParaRPr lang="en-US"/>
        </a:p>
      </dgm:t>
    </dgm:pt>
    <dgm:pt modelId="{6A8D2F24-A228-418B-8F1B-A7826B2DE054}" type="sibTrans" cxnId="{AA7EA973-5088-49EE-A02E-43BCBCC087BE}">
      <dgm:prSet/>
      <dgm:spPr/>
      <dgm:t>
        <a:bodyPr/>
        <a:lstStyle/>
        <a:p>
          <a:endParaRPr lang="en-US"/>
        </a:p>
      </dgm:t>
    </dgm:pt>
    <dgm:pt modelId="{7BF4BFEC-F6C4-49DD-B7CB-138BF11E5492}">
      <dgm:prSet phldrT="[Text]" custT="1"/>
      <dgm:spPr/>
      <dgm:t>
        <a:bodyPr/>
        <a:lstStyle/>
        <a:p>
          <a:r>
            <a:rPr lang="en-US" sz="2000" dirty="0"/>
            <a:t>MTB Detected-138</a:t>
          </a:r>
        </a:p>
        <a:p>
          <a:r>
            <a:rPr lang="en-US" sz="2000" b="1" dirty="0">
              <a:solidFill>
                <a:srgbClr val="FF0000"/>
              </a:solidFill>
            </a:rPr>
            <a:t>13%</a:t>
          </a:r>
        </a:p>
      </dgm:t>
    </dgm:pt>
    <dgm:pt modelId="{D8A7935A-98D9-4394-AA61-3DB20A5F65E6}" type="parTrans" cxnId="{6AC61539-E031-4597-BB8C-B4279508DA97}">
      <dgm:prSet/>
      <dgm:spPr/>
      <dgm:t>
        <a:bodyPr/>
        <a:lstStyle/>
        <a:p>
          <a:endParaRPr lang="en-US"/>
        </a:p>
      </dgm:t>
    </dgm:pt>
    <dgm:pt modelId="{6B350F50-C402-4837-A048-FBEC1CE64695}" type="sibTrans" cxnId="{6AC61539-E031-4597-BB8C-B4279508DA97}">
      <dgm:prSet/>
      <dgm:spPr/>
      <dgm:t>
        <a:bodyPr/>
        <a:lstStyle/>
        <a:p>
          <a:endParaRPr lang="en-US"/>
        </a:p>
      </dgm:t>
    </dgm:pt>
    <dgm:pt modelId="{F0661904-EF99-4C84-AD25-AE891AC2F183}" type="pres">
      <dgm:prSet presAssocID="{98E70E68-D315-46E1-B487-0F9814A92E7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E1C3066-0E39-43E4-B7D4-1D2316AA625B}" type="pres">
      <dgm:prSet presAssocID="{7BF4BFEC-F6C4-49DD-B7CB-138BF11E5492}" presName="Accent3" presStyleCnt="0"/>
      <dgm:spPr/>
    </dgm:pt>
    <dgm:pt modelId="{66CDBF95-E877-41FF-8C92-EF448695896D}" type="pres">
      <dgm:prSet presAssocID="{7BF4BFEC-F6C4-49DD-B7CB-138BF11E5492}" presName="Accent" presStyleLbl="node1" presStyleIdx="0" presStyleCnt="3"/>
      <dgm:spPr/>
    </dgm:pt>
    <dgm:pt modelId="{255D0E5A-EFD8-4E35-954B-04E51FA2B3F2}" type="pres">
      <dgm:prSet presAssocID="{7BF4BFEC-F6C4-49DD-B7CB-138BF11E5492}" presName="ParentBackground3" presStyleCnt="0"/>
      <dgm:spPr/>
    </dgm:pt>
    <dgm:pt modelId="{80F9D4D7-B6DE-4DD3-BF16-9762A50A0F83}" type="pres">
      <dgm:prSet presAssocID="{7BF4BFEC-F6C4-49DD-B7CB-138BF11E5492}" presName="ParentBackground" presStyleLbl="fgAcc1" presStyleIdx="0" presStyleCnt="3"/>
      <dgm:spPr/>
    </dgm:pt>
    <dgm:pt modelId="{6C87AEC3-8109-467F-BDE3-0E9D786BF62E}" type="pres">
      <dgm:prSet presAssocID="{7BF4BFEC-F6C4-49DD-B7CB-138BF11E549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D001A48-5C65-48A2-99AD-27CE67F6EF2C}" type="pres">
      <dgm:prSet presAssocID="{D4BCBCC5-CC8F-4C3D-9ECA-D7B0A17A42D4}" presName="Accent2" presStyleCnt="0"/>
      <dgm:spPr/>
    </dgm:pt>
    <dgm:pt modelId="{129B58ED-D8C3-4A8E-B199-9B6B19829A6B}" type="pres">
      <dgm:prSet presAssocID="{D4BCBCC5-CC8F-4C3D-9ECA-D7B0A17A42D4}" presName="Accent" presStyleLbl="node1" presStyleIdx="1" presStyleCnt="3"/>
      <dgm:spPr/>
    </dgm:pt>
    <dgm:pt modelId="{2018B948-7FC1-42F5-8802-335FEC3C4FD7}" type="pres">
      <dgm:prSet presAssocID="{D4BCBCC5-CC8F-4C3D-9ECA-D7B0A17A42D4}" presName="ParentBackground2" presStyleCnt="0"/>
      <dgm:spPr/>
    </dgm:pt>
    <dgm:pt modelId="{A109680F-56BC-4B5B-B1FF-D078C8CC7685}" type="pres">
      <dgm:prSet presAssocID="{D4BCBCC5-CC8F-4C3D-9ECA-D7B0A17A42D4}" presName="ParentBackground" presStyleLbl="fgAcc1" presStyleIdx="1" presStyleCnt="3"/>
      <dgm:spPr/>
    </dgm:pt>
    <dgm:pt modelId="{3D625A7A-68F7-48DA-B911-8AC2E1D2C0AD}" type="pres">
      <dgm:prSet presAssocID="{D4BCBCC5-CC8F-4C3D-9ECA-D7B0A17A42D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55A7EAC-25DA-46DB-ADA9-6A21AD3EFE75}" type="pres">
      <dgm:prSet presAssocID="{87B79FE0-E94D-4C7D-A421-81423DA8B37E}" presName="Accent1" presStyleCnt="0"/>
      <dgm:spPr/>
    </dgm:pt>
    <dgm:pt modelId="{0393E4F6-CAC1-4C76-8A64-A3A9D5198918}" type="pres">
      <dgm:prSet presAssocID="{87B79FE0-E94D-4C7D-A421-81423DA8B37E}" presName="Accent" presStyleLbl="node1" presStyleIdx="2" presStyleCnt="3"/>
      <dgm:spPr/>
    </dgm:pt>
    <dgm:pt modelId="{57901899-68F7-4394-A41F-A1EEE4D48227}" type="pres">
      <dgm:prSet presAssocID="{87B79FE0-E94D-4C7D-A421-81423DA8B37E}" presName="ParentBackground1" presStyleCnt="0"/>
      <dgm:spPr/>
    </dgm:pt>
    <dgm:pt modelId="{6DACEEB2-D998-4D03-AAAC-299566E97A3A}" type="pres">
      <dgm:prSet presAssocID="{87B79FE0-E94D-4C7D-A421-81423DA8B37E}" presName="ParentBackground" presStyleLbl="fgAcc1" presStyleIdx="2" presStyleCnt="3"/>
      <dgm:spPr/>
    </dgm:pt>
    <dgm:pt modelId="{F437EB97-1CB5-4A69-AD47-03B9679C8254}" type="pres">
      <dgm:prSet presAssocID="{87B79FE0-E94D-4C7D-A421-81423DA8B37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A399F20-4B85-465A-AEE9-F640590AC0E2}" srcId="{98E70E68-D315-46E1-B487-0F9814A92E77}" destId="{87B79FE0-E94D-4C7D-A421-81423DA8B37E}" srcOrd="0" destOrd="0" parTransId="{713FAA53-B795-47CB-93FA-14C57A36EDDB}" sibTransId="{051C0894-A77C-46F7-B77F-118AA20B7EAA}"/>
    <dgm:cxn modelId="{6AC61539-E031-4597-BB8C-B4279508DA97}" srcId="{98E70E68-D315-46E1-B487-0F9814A92E77}" destId="{7BF4BFEC-F6C4-49DD-B7CB-138BF11E5492}" srcOrd="2" destOrd="0" parTransId="{D8A7935A-98D9-4394-AA61-3DB20A5F65E6}" sibTransId="{6B350F50-C402-4837-A048-FBEC1CE64695}"/>
    <dgm:cxn modelId="{D310413D-32B6-431C-81EA-7BF752260104}" type="presOf" srcId="{87B79FE0-E94D-4C7D-A421-81423DA8B37E}" destId="{F437EB97-1CB5-4A69-AD47-03B9679C8254}" srcOrd="1" destOrd="0" presId="urn:microsoft.com/office/officeart/2011/layout/CircleProcess"/>
    <dgm:cxn modelId="{DEB48652-B6AD-4119-8F06-AFE2A3184909}" type="presOf" srcId="{D4BCBCC5-CC8F-4C3D-9ECA-D7B0A17A42D4}" destId="{A109680F-56BC-4B5B-B1FF-D078C8CC7685}" srcOrd="0" destOrd="0" presId="urn:microsoft.com/office/officeart/2011/layout/CircleProcess"/>
    <dgm:cxn modelId="{AA7EA973-5088-49EE-A02E-43BCBCC087BE}" srcId="{98E70E68-D315-46E1-B487-0F9814A92E77}" destId="{D4BCBCC5-CC8F-4C3D-9ECA-D7B0A17A42D4}" srcOrd="1" destOrd="0" parTransId="{D84B5619-7B2B-482E-9514-F960A4D624CB}" sibTransId="{6A8D2F24-A228-418B-8F1B-A7826B2DE054}"/>
    <dgm:cxn modelId="{E6E6A676-B897-4F52-A389-5A9BD5C0E0CA}" type="presOf" srcId="{D4BCBCC5-CC8F-4C3D-9ECA-D7B0A17A42D4}" destId="{3D625A7A-68F7-48DA-B911-8AC2E1D2C0AD}" srcOrd="1" destOrd="0" presId="urn:microsoft.com/office/officeart/2011/layout/CircleProcess"/>
    <dgm:cxn modelId="{C80FB158-5A25-4F04-9408-F30E58A57FC0}" type="presOf" srcId="{98E70E68-D315-46E1-B487-0F9814A92E77}" destId="{F0661904-EF99-4C84-AD25-AE891AC2F183}" srcOrd="0" destOrd="0" presId="urn:microsoft.com/office/officeart/2011/layout/CircleProcess"/>
    <dgm:cxn modelId="{68E22FCD-8D26-46CC-B02E-1BD6F4061FE5}" type="presOf" srcId="{87B79FE0-E94D-4C7D-A421-81423DA8B37E}" destId="{6DACEEB2-D998-4D03-AAAC-299566E97A3A}" srcOrd="0" destOrd="0" presId="urn:microsoft.com/office/officeart/2011/layout/CircleProcess"/>
    <dgm:cxn modelId="{57542FD7-40FD-4DB2-97AD-139F2FC4D8E9}" type="presOf" srcId="{7BF4BFEC-F6C4-49DD-B7CB-138BF11E5492}" destId="{6C87AEC3-8109-467F-BDE3-0E9D786BF62E}" srcOrd="1" destOrd="0" presId="urn:microsoft.com/office/officeart/2011/layout/CircleProcess"/>
    <dgm:cxn modelId="{FA0055F7-6B23-4F95-B235-E9498DF5BFEF}" type="presOf" srcId="{7BF4BFEC-F6C4-49DD-B7CB-138BF11E5492}" destId="{80F9D4D7-B6DE-4DD3-BF16-9762A50A0F83}" srcOrd="0" destOrd="0" presId="urn:microsoft.com/office/officeart/2011/layout/CircleProcess"/>
    <dgm:cxn modelId="{48BA3E07-AB4E-43A5-A2B7-ADAAA4006187}" type="presParOf" srcId="{F0661904-EF99-4C84-AD25-AE891AC2F183}" destId="{7E1C3066-0E39-43E4-B7D4-1D2316AA625B}" srcOrd="0" destOrd="0" presId="urn:microsoft.com/office/officeart/2011/layout/CircleProcess"/>
    <dgm:cxn modelId="{76FFAEF0-069D-44A5-9EEF-B6A1452163BE}" type="presParOf" srcId="{7E1C3066-0E39-43E4-B7D4-1D2316AA625B}" destId="{66CDBF95-E877-41FF-8C92-EF448695896D}" srcOrd="0" destOrd="0" presId="urn:microsoft.com/office/officeart/2011/layout/CircleProcess"/>
    <dgm:cxn modelId="{6145532D-2563-4748-96A0-A90BE5CE42E5}" type="presParOf" srcId="{F0661904-EF99-4C84-AD25-AE891AC2F183}" destId="{255D0E5A-EFD8-4E35-954B-04E51FA2B3F2}" srcOrd="1" destOrd="0" presId="urn:microsoft.com/office/officeart/2011/layout/CircleProcess"/>
    <dgm:cxn modelId="{331FAE39-D570-422C-BF9A-B2237CCE7AD7}" type="presParOf" srcId="{255D0E5A-EFD8-4E35-954B-04E51FA2B3F2}" destId="{80F9D4D7-B6DE-4DD3-BF16-9762A50A0F83}" srcOrd="0" destOrd="0" presId="urn:microsoft.com/office/officeart/2011/layout/CircleProcess"/>
    <dgm:cxn modelId="{58F2C3E8-C962-49CE-81F5-E2A0A9336245}" type="presParOf" srcId="{F0661904-EF99-4C84-AD25-AE891AC2F183}" destId="{6C87AEC3-8109-467F-BDE3-0E9D786BF62E}" srcOrd="2" destOrd="0" presId="urn:microsoft.com/office/officeart/2011/layout/CircleProcess"/>
    <dgm:cxn modelId="{4AA05163-93FB-4455-B86A-8126B1CCC764}" type="presParOf" srcId="{F0661904-EF99-4C84-AD25-AE891AC2F183}" destId="{7D001A48-5C65-48A2-99AD-27CE67F6EF2C}" srcOrd="3" destOrd="0" presId="urn:microsoft.com/office/officeart/2011/layout/CircleProcess"/>
    <dgm:cxn modelId="{26CAE9E3-BD44-4731-9AA5-299397014E18}" type="presParOf" srcId="{7D001A48-5C65-48A2-99AD-27CE67F6EF2C}" destId="{129B58ED-D8C3-4A8E-B199-9B6B19829A6B}" srcOrd="0" destOrd="0" presId="urn:microsoft.com/office/officeart/2011/layout/CircleProcess"/>
    <dgm:cxn modelId="{E2B97F5B-CB71-4099-A507-D0A41A8F7C12}" type="presParOf" srcId="{F0661904-EF99-4C84-AD25-AE891AC2F183}" destId="{2018B948-7FC1-42F5-8802-335FEC3C4FD7}" srcOrd="4" destOrd="0" presId="urn:microsoft.com/office/officeart/2011/layout/CircleProcess"/>
    <dgm:cxn modelId="{95562988-F5FC-45C1-AD90-347D274D8A1A}" type="presParOf" srcId="{2018B948-7FC1-42F5-8802-335FEC3C4FD7}" destId="{A109680F-56BC-4B5B-B1FF-D078C8CC7685}" srcOrd="0" destOrd="0" presId="urn:microsoft.com/office/officeart/2011/layout/CircleProcess"/>
    <dgm:cxn modelId="{211018C8-C5FD-489F-96BD-B000FE48ECAA}" type="presParOf" srcId="{F0661904-EF99-4C84-AD25-AE891AC2F183}" destId="{3D625A7A-68F7-48DA-B911-8AC2E1D2C0AD}" srcOrd="5" destOrd="0" presId="urn:microsoft.com/office/officeart/2011/layout/CircleProcess"/>
    <dgm:cxn modelId="{1C831BAE-A09E-47D8-BFBF-C375D381C221}" type="presParOf" srcId="{F0661904-EF99-4C84-AD25-AE891AC2F183}" destId="{E55A7EAC-25DA-46DB-ADA9-6A21AD3EFE75}" srcOrd="6" destOrd="0" presId="urn:microsoft.com/office/officeart/2011/layout/CircleProcess"/>
    <dgm:cxn modelId="{DE434718-E3AB-4D02-85E4-4F5F022F59E2}" type="presParOf" srcId="{E55A7EAC-25DA-46DB-ADA9-6A21AD3EFE75}" destId="{0393E4F6-CAC1-4C76-8A64-A3A9D5198918}" srcOrd="0" destOrd="0" presId="urn:microsoft.com/office/officeart/2011/layout/CircleProcess"/>
    <dgm:cxn modelId="{7F7E3F8B-B448-413E-926E-315B4F3651D4}" type="presParOf" srcId="{F0661904-EF99-4C84-AD25-AE891AC2F183}" destId="{57901899-68F7-4394-A41F-A1EEE4D48227}" srcOrd="7" destOrd="0" presId="urn:microsoft.com/office/officeart/2011/layout/CircleProcess"/>
    <dgm:cxn modelId="{5E4CC2CC-9E3F-4493-8D45-0627244256E0}" type="presParOf" srcId="{57901899-68F7-4394-A41F-A1EEE4D48227}" destId="{6DACEEB2-D998-4D03-AAAC-299566E97A3A}" srcOrd="0" destOrd="0" presId="urn:microsoft.com/office/officeart/2011/layout/CircleProcess"/>
    <dgm:cxn modelId="{9C0A8E44-3135-4739-B1D8-C2B19708DE22}" type="presParOf" srcId="{F0661904-EF99-4C84-AD25-AE891AC2F183}" destId="{F437EB97-1CB5-4A69-AD47-03B9679C825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1A559-48D4-44A2-AB4C-09EEEB2F6166}">
      <dsp:nvSpPr>
        <dsp:cNvPr id="0" name=""/>
        <dsp:cNvSpPr/>
      </dsp:nvSpPr>
      <dsp:spPr>
        <a:xfrm>
          <a:off x="5951332" y="1180100"/>
          <a:ext cx="247179" cy="1082880"/>
        </a:xfrm>
        <a:custGeom>
          <a:avLst/>
          <a:gdLst/>
          <a:ahLst/>
          <a:cxnLst/>
          <a:rect l="0" t="0" r="0" b="0"/>
          <a:pathLst>
            <a:path>
              <a:moveTo>
                <a:pt x="247179" y="0"/>
              </a:moveTo>
              <a:lnTo>
                <a:pt x="247179" y="1082880"/>
              </a:lnTo>
              <a:lnTo>
                <a:pt x="0" y="1082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88478-82CE-466B-926B-BFA4F2890A7F}">
      <dsp:nvSpPr>
        <dsp:cNvPr id="0" name=""/>
        <dsp:cNvSpPr/>
      </dsp:nvSpPr>
      <dsp:spPr>
        <a:xfrm>
          <a:off x="5365988" y="1180100"/>
          <a:ext cx="832523" cy="2111170"/>
        </a:xfrm>
        <a:custGeom>
          <a:avLst/>
          <a:gdLst/>
          <a:ahLst/>
          <a:cxnLst/>
          <a:rect l="0" t="0" r="0" b="0"/>
          <a:pathLst>
            <a:path>
              <a:moveTo>
                <a:pt x="832523" y="0"/>
              </a:moveTo>
              <a:lnTo>
                <a:pt x="832523" y="1863991"/>
              </a:lnTo>
              <a:lnTo>
                <a:pt x="0" y="1863991"/>
              </a:lnTo>
              <a:lnTo>
                <a:pt x="0" y="2111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8C8F5-B430-402B-B215-4C456AF08EC6}">
      <dsp:nvSpPr>
        <dsp:cNvPr id="0" name=""/>
        <dsp:cNvSpPr/>
      </dsp:nvSpPr>
      <dsp:spPr>
        <a:xfrm>
          <a:off x="5021467" y="3056"/>
          <a:ext cx="2354088" cy="117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43 Outreaches</a:t>
          </a:r>
        </a:p>
      </dsp:txBody>
      <dsp:txXfrm>
        <a:off x="5021467" y="3056"/>
        <a:ext cx="2354088" cy="1177044"/>
      </dsp:txXfrm>
    </dsp:sp>
    <dsp:sp modelId="{4BF73E06-2015-4332-AA9F-F3B399542AB5}">
      <dsp:nvSpPr>
        <dsp:cNvPr id="0" name=""/>
        <dsp:cNvSpPr/>
      </dsp:nvSpPr>
      <dsp:spPr>
        <a:xfrm>
          <a:off x="4188943" y="3291271"/>
          <a:ext cx="2354088" cy="117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5540 Eligible for screening</a:t>
          </a:r>
        </a:p>
      </dsp:txBody>
      <dsp:txXfrm>
        <a:off x="4188943" y="3291271"/>
        <a:ext cx="2354088" cy="1177044"/>
      </dsp:txXfrm>
    </dsp:sp>
    <dsp:sp modelId="{97D41A1B-E10B-49CA-AB22-AB18D8ABB3F7}">
      <dsp:nvSpPr>
        <dsp:cNvPr id="0" name=""/>
        <dsp:cNvSpPr/>
      </dsp:nvSpPr>
      <dsp:spPr>
        <a:xfrm>
          <a:off x="3597243" y="1674459"/>
          <a:ext cx="2354088" cy="117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8297 Attended The Camps</a:t>
          </a:r>
        </a:p>
      </dsp:txBody>
      <dsp:txXfrm>
        <a:off x="3597243" y="1674459"/>
        <a:ext cx="2354088" cy="1177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DBF95-E877-41FF-8C92-EF448695896D}">
      <dsp:nvSpPr>
        <dsp:cNvPr id="0" name=""/>
        <dsp:cNvSpPr/>
      </dsp:nvSpPr>
      <dsp:spPr>
        <a:xfrm>
          <a:off x="7127155" y="973534"/>
          <a:ext cx="2578869" cy="2579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9D4D7-B6DE-4DD3-BF16-9762A50A0F83}">
      <dsp:nvSpPr>
        <dsp:cNvPr id="0" name=""/>
        <dsp:cNvSpPr/>
      </dsp:nvSpPr>
      <dsp:spPr>
        <a:xfrm>
          <a:off x="7212781" y="1059527"/>
          <a:ext cx="2407616" cy="24073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MTB Detected-138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13%</a:t>
          </a:r>
        </a:p>
      </dsp:txBody>
      <dsp:txXfrm>
        <a:off x="7556966" y="1403501"/>
        <a:ext cx="1719246" cy="1719413"/>
      </dsp:txXfrm>
    </dsp:sp>
    <dsp:sp modelId="{129B58ED-D8C3-4A8E-B199-9B6B19829A6B}">
      <dsp:nvSpPr>
        <dsp:cNvPr id="0" name=""/>
        <dsp:cNvSpPr/>
      </dsp:nvSpPr>
      <dsp:spPr>
        <a:xfrm rot="2700000">
          <a:off x="4464925" y="976652"/>
          <a:ext cx="2572657" cy="25726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9680F-56BC-4B5B-B1FF-D078C8CC7685}">
      <dsp:nvSpPr>
        <dsp:cNvPr id="0" name=""/>
        <dsp:cNvSpPr/>
      </dsp:nvSpPr>
      <dsp:spPr>
        <a:xfrm>
          <a:off x="4547446" y="1059527"/>
          <a:ext cx="2407616" cy="24073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Number Tested-948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90%</a:t>
          </a:r>
        </a:p>
      </dsp:txBody>
      <dsp:txXfrm>
        <a:off x="4891631" y="1403501"/>
        <a:ext cx="1719246" cy="1719413"/>
      </dsp:txXfrm>
    </dsp:sp>
    <dsp:sp modelId="{0393E4F6-CAC1-4C76-8A64-A3A9D5198918}">
      <dsp:nvSpPr>
        <dsp:cNvPr id="0" name=""/>
        <dsp:cNvSpPr/>
      </dsp:nvSpPr>
      <dsp:spPr>
        <a:xfrm rot="2700000">
          <a:off x="1799590" y="976652"/>
          <a:ext cx="2572657" cy="25726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CEEB2-D998-4D03-AAAC-299566E97A3A}">
      <dsp:nvSpPr>
        <dsp:cNvPr id="0" name=""/>
        <dsp:cNvSpPr/>
      </dsp:nvSpPr>
      <dsp:spPr>
        <a:xfrm>
          <a:off x="1882111" y="1059527"/>
          <a:ext cx="2407616" cy="24073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Presumed-1050</a:t>
          </a:r>
        </a:p>
      </dsp:txBody>
      <dsp:txXfrm>
        <a:off x="2226296" y="1403501"/>
        <a:ext cx="1719246" cy="1719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0.20861</cdr:x>
      <cdr:y>0.25655</cdr:y>
    </cdr:from>
    <cdr:to>
      <cdr:x>0.30236</cdr:x>
      <cdr:y>0.36017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DEA5513F-DDE5-4DA6-2C68-3C45DA92DA68}"/>
            </a:ext>
          </a:extLst>
        </cdr:cNvPr>
        <cdr:cNvSpPr/>
      </cdr:nvSpPr>
      <cdr:spPr>
        <a:xfrm xmlns:a="http://schemas.openxmlformats.org/drawingml/2006/main">
          <a:off x="1123666" y="1013690"/>
          <a:ext cx="504967" cy="4094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kern="1200" dirty="0"/>
            <a:t>47%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0.20825</cdr:x>
      <cdr:y>0.25482</cdr:y>
    </cdr:from>
    <cdr:to>
      <cdr:x>0.30194</cdr:x>
      <cdr:y>0.36189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1DA8506-3094-281F-A8E5-A3CD4CF938BD}"/>
            </a:ext>
          </a:extLst>
        </cdr:cNvPr>
        <cdr:cNvSpPr/>
      </cdr:nvSpPr>
      <cdr:spPr>
        <a:xfrm xmlns:a="http://schemas.openxmlformats.org/drawingml/2006/main">
          <a:off x="1122362" y="1006867"/>
          <a:ext cx="504968" cy="4230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53%</a:t>
          </a:r>
        </a:p>
      </cdr:txBody>
    </cdr:sp>
  </cdr:relSizeAnchor>
  <cdr:relSizeAnchor xmlns:cdr="http://schemas.openxmlformats.org/drawingml/2006/chartDrawing">
    <cdr:from>
      <cdr:x>0.58809</cdr:x>
      <cdr:y>0.3718</cdr:y>
    </cdr:from>
    <cdr:to>
      <cdr:x>0.75775</cdr:x>
      <cdr:y>0.58249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15B3A8CB-3574-9055-E3FB-35D1425BFD46}"/>
            </a:ext>
          </a:extLst>
        </cdr:cNvPr>
        <cdr:cNvSpPr/>
      </cdr:nvSpPr>
      <cdr:spPr>
        <a:xfrm xmlns:a="http://schemas.openxmlformats.org/drawingml/2006/main">
          <a:off x="3169526" y="1469077"/>
          <a:ext cx="914400" cy="83251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8% PR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0.27956</cdr:x>
      <cdr:y>0.244</cdr:y>
    </cdr:from>
    <cdr:to>
      <cdr:x>0.37837</cdr:x>
      <cdr:y>0.3174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45F011F-7776-3229-AB0A-5F3B96A33407}"/>
            </a:ext>
          </a:extLst>
        </cdr:cNvPr>
        <cdr:cNvSpPr/>
      </cdr:nvSpPr>
      <cdr:spPr>
        <a:xfrm xmlns:a="http://schemas.openxmlformats.org/drawingml/2006/main">
          <a:off x="1505803" y="964110"/>
          <a:ext cx="532263" cy="2900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kern="1200" dirty="0"/>
            <a:t>25%</a:t>
          </a:r>
        </a:p>
      </cdr:txBody>
    </cdr:sp>
  </cdr:relSizeAnchor>
  <cdr:relSizeAnchor xmlns:cdr="http://schemas.openxmlformats.org/drawingml/2006/chartDrawing">
    <cdr:from>
      <cdr:x>0.538</cdr:x>
      <cdr:y>0.25091</cdr:y>
    </cdr:from>
    <cdr:to>
      <cdr:x>0.7407</cdr:x>
      <cdr:y>0.42706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FE8A789A-489B-5D6B-3E6A-7D0BBFCD7550}"/>
            </a:ext>
          </a:extLst>
        </cdr:cNvPr>
        <cdr:cNvSpPr/>
      </cdr:nvSpPr>
      <cdr:spPr>
        <a:xfrm xmlns:a="http://schemas.openxmlformats.org/drawingml/2006/main">
          <a:off x="2897874" y="991406"/>
          <a:ext cx="1091821" cy="69603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kern="1200" dirty="0"/>
            <a:t>23% PR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0.28928</cdr:x>
      <cdr:y>0.19164</cdr:y>
    </cdr:from>
    <cdr:to>
      <cdr:x>0.3931</cdr:x>
      <cdr:y>0.27163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7BA7720-4FF9-0E6C-B3EC-87945AF60924}"/>
            </a:ext>
          </a:extLst>
        </cdr:cNvPr>
        <cdr:cNvSpPr/>
      </cdr:nvSpPr>
      <cdr:spPr>
        <a:xfrm xmlns:a="http://schemas.openxmlformats.org/drawingml/2006/main">
          <a:off x="1559091" y="757237"/>
          <a:ext cx="559558" cy="3160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kern="1200" dirty="0"/>
            <a:t>42%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0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0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2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143000"/>
          </a:xfrm>
        </p:spPr>
        <p:txBody>
          <a:bodyPr/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36688" y="6748463"/>
            <a:ext cx="914400" cy="914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12575" y="6126163"/>
            <a:ext cx="420688" cy="4191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F014D5E-8C42-4CA0-AEDA-34C5566B5A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58019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143000"/>
          </a:xfrm>
        </p:spPr>
        <p:txBody>
          <a:bodyPr/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36688" y="6748463"/>
            <a:ext cx="914400" cy="914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12575" y="6126163"/>
            <a:ext cx="420688" cy="4191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F014D5E-8C42-4CA0-AEDA-34C5566B5A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133435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143000"/>
          </a:xfrm>
        </p:spPr>
        <p:txBody>
          <a:bodyPr/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36688" y="6748463"/>
            <a:ext cx="914400" cy="914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12575" y="6126163"/>
            <a:ext cx="420688" cy="4191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4B8380E-D7DF-414D-86BC-8AF492EAC3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94530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3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1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6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4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2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0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7A96-226E-41F0-ABC5-45E7C457D0B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64B1C-1066-48D9-B942-232C4E21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495128" cy="2106303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TB Case Identification Using Computer Aided Diagnostic X-ray; A Study in Madiany Sub County Hospital Siaya County  2022-2024</a:t>
            </a: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0484" y="3835021"/>
            <a:ext cx="4353633" cy="15831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  <a:cs typeface="Calibri" pitchFamily="34" charset="0"/>
              </a:rPr>
              <a:t>BY; </a:t>
            </a:r>
          </a:p>
          <a:p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  <a:cs typeface="Calibri" pitchFamily="34" charset="0"/>
              </a:rPr>
              <a:t>MARGARET MAUREEN ATIENO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3E03E-78AF-6B5C-06B8-3F73B3C6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2" y="2197290"/>
            <a:ext cx="6485252" cy="45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7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C744-7633-DC62-2257-9BC09030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Population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3B0B890-CF5F-3F7B-69B7-07ECF58FD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32670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DCA636-0A3F-D8EC-F5D8-8C8C605F9423}"/>
              </a:ext>
            </a:extLst>
          </p:cNvPr>
          <p:cNvCxnSpPr/>
          <p:nvPr/>
        </p:nvCxnSpPr>
        <p:spPr>
          <a:xfrm flipH="1" flipV="1">
            <a:off x="3256433" y="4930254"/>
            <a:ext cx="1569492" cy="655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37EF6CEF-1867-15E2-6A05-BAF90AD09E5D}"/>
              </a:ext>
            </a:extLst>
          </p:cNvPr>
          <p:cNvSpPr/>
          <p:nvPr/>
        </p:nvSpPr>
        <p:spPr>
          <a:xfrm>
            <a:off x="1858402" y="3478689"/>
            <a:ext cx="1746913" cy="1849272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 years and above</a:t>
            </a:r>
          </a:p>
        </p:txBody>
      </p:sp>
    </p:spTree>
    <p:extLst>
      <p:ext uri="{BB962C8B-B14F-4D97-AF65-F5344CB8AC3E}">
        <p14:creationId xmlns:p14="http://schemas.microsoft.com/office/powerpoint/2010/main" val="383669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19518-94C2-D7C9-94EA-DE436524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 By Age and Gender n=5540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10A42-4277-4578-708D-9C8698C8E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61730B6-11B4-F7E5-E579-41ED36A397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0471017"/>
              </p:ext>
            </p:extLst>
          </p:nvPr>
        </p:nvGraphicFramePr>
        <p:xfrm>
          <a:off x="609600" y="2174873"/>
          <a:ext cx="5204346" cy="314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782">
                  <a:extLst>
                    <a:ext uri="{9D8B030D-6E8A-4147-A177-3AD203B41FA5}">
                      <a16:colId xmlns:a16="http://schemas.microsoft.com/office/drawing/2014/main" val="1413596021"/>
                    </a:ext>
                  </a:extLst>
                </a:gridCol>
                <a:gridCol w="1734782">
                  <a:extLst>
                    <a:ext uri="{9D8B030D-6E8A-4147-A177-3AD203B41FA5}">
                      <a16:colId xmlns:a16="http://schemas.microsoft.com/office/drawing/2014/main" val="1540483005"/>
                    </a:ext>
                  </a:extLst>
                </a:gridCol>
                <a:gridCol w="1734782">
                  <a:extLst>
                    <a:ext uri="{9D8B030D-6E8A-4147-A177-3AD203B41FA5}">
                      <a16:colId xmlns:a16="http://schemas.microsoft.com/office/drawing/2014/main" val="225406395"/>
                    </a:ext>
                  </a:extLst>
                </a:gridCol>
              </a:tblGrid>
              <a:tr h="1149709">
                <a:tc>
                  <a:txBody>
                    <a:bodyPr/>
                    <a:lstStyle/>
                    <a:p>
                      <a:r>
                        <a:rPr lang="en-US" dirty="0"/>
                        <a:t>Age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909145"/>
                  </a:ext>
                </a:extLst>
              </a:tr>
              <a:tr h="666101">
                <a:tc>
                  <a:txBody>
                    <a:bodyPr/>
                    <a:lstStyle/>
                    <a:p>
                      <a:r>
                        <a:rPr lang="en-US" dirty="0"/>
                        <a:t>15-24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070685"/>
                  </a:ext>
                </a:extLst>
              </a:tr>
              <a:tr h="666101">
                <a:tc>
                  <a:txBody>
                    <a:bodyPr/>
                    <a:lstStyle/>
                    <a:p>
                      <a:r>
                        <a:rPr lang="en-US" dirty="0"/>
                        <a:t>25-50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6040"/>
                  </a:ext>
                </a:extLst>
              </a:tr>
              <a:tr h="666101">
                <a:tc>
                  <a:txBody>
                    <a:bodyPr/>
                    <a:lstStyle/>
                    <a:p>
                      <a:r>
                        <a:rPr lang="en-US" dirty="0"/>
                        <a:t>&gt;50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22703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A278A-E9F0-91D8-DD61-1F8D8A7FC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F40964C-803D-803D-E2FB-C9791BFA70D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195024"/>
              </p:ext>
            </p:extLst>
          </p:nvPr>
        </p:nvGraphicFramePr>
        <p:xfrm>
          <a:off x="6192837" y="2174875"/>
          <a:ext cx="4070280" cy="3148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760">
                  <a:extLst>
                    <a:ext uri="{9D8B030D-6E8A-4147-A177-3AD203B41FA5}">
                      <a16:colId xmlns:a16="http://schemas.microsoft.com/office/drawing/2014/main" val="1769459764"/>
                    </a:ext>
                  </a:extLst>
                </a:gridCol>
                <a:gridCol w="1356760">
                  <a:extLst>
                    <a:ext uri="{9D8B030D-6E8A-4147-A177-3AD203B41FA5}">
                      <a16:colId xmlns:a16="http://schemas.microsoft.com/office/drawing/2014/main" val="2660649878"/>
                    </a:ext>
                  </a:extLst>
                </a:gridCol>
                <a:gridCol w="1356760">
                  <a:extLst>
                    <a:ext uri="{9D8B030D-6E8A-4147-A177-3AD203B41FA5}">
                      <a16:colId xmlns:a16="http://schemas.microsoft.com/office/drawing/2014/main" val="3951175238"/>
                    </a:ext>
                  </a:extLst>
                </a:gridCol>
              </a:tblGrid>
              <a:tr h="1049337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63329"/>
                  </a:ext>
                </a:extLst>
              </a:tr>
              <a:tr h="1049337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51919"/>
                  </a:ext>
                </a:extLst>
              </a:tr>
              <a:tr h="1049337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94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8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EE51-1DB1-4952-9004-D31A4EF6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Symptomatic TB Screening 2022-2024 n=5540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B2E92-0AFD-8943-1DA5-64BB5E671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Cases Using One symptom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0C509F-22C7-8794-F296-F225E4AC5C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6647860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71A53-95BF-10F7-5D1D-B56ADF57F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Cases Using All the 4 Symptoms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7AC7E6D-0E48-66A3-CFAC-615DAEB37C1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69406275"/>
              </p:ext>
            </p:extLst>
          </p:nvPr>
        </p:nvGraphicFramePr>
        <p:xfrm>
          <a:off x="6192838" y="2174875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33D9749-517B-B4DF-9C1C-BB3D388A1990}"/>
              </a:ext>
            </a:extLst>
          </p:cNvPr>
          <p:cNvSpPr/>
          <p:nvPr/>
        </p:nvSpPr>
        <p:spPr>
          <a:xfrm>
            <a:off x="3985146" y="3429000"/>
            <a:ext cx="1023582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4% PR</a:t>
            </a:r>
          </a:p>
        </p:txBody>
      </p:sp>
    </p:spTree>
    <p:extLst>
      <p:ext uri="{BB962C8B-B14F-4D97-AF65-F5344CB8AC3E}">
        <p14:creationId xmlns:p14="http://schemas.microsoft.com/office/powerpoint/2010/main" val="150319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8CB6B-3B32-19AB-A097-A159BA2D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TB Screening Using CAD4TB Xray  2022-2024 n=5540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4C311-29BB-4ADD-52C2-AF99C4021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Cases Using CAD Score &gt;40%-59%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45CB75D-6D14-04FD-A8F4-170552D011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5027362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4AE243-E8C4-5C59-47E0-205D77D3F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Cases Using CAD Score &gt;60% 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EED412E-F8A5-E2B1-83D7-97BBEE20A87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98114534"/>
              </p:ext>
            </p:extLst>
          </p:nvPr>
        </p:nvGraphicFramePr>
        <p:xfrm>
          <a:off x="6192838" y="2174875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1F8BACC7-9E1E-C8F3-C4DF-97FA292C0D5D}"/>
              </a:ext>
            </a:extLst>
          </p:cNvPr>
          <p:cNvSpPr/>
          <p:nvPr/>
        </p:nvSpPr>
        <p:spPr>
          <a:xfrm>
            <a:off x="9717206" y="2879678"/>
            <a:ext cx="9144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9% PR</a:t>
            </a:r>
          </a:p>
        </p:txBody>
      </p:sp>
    </p:spTree>
    <p:extLst>
      <p:ext uri="{BB962C8B-B14F-4D97-AF65-F5344CB8AC3E}">
        <p14:creationId xmlns:p14="http://schemas.microsoft.com/office/powerpoint/2010/main" val="365660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7E5B-61F5-13F7-5C41-D5B517C5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GeneXpert Results From Outreaches 2022-2024 n=1050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4A1A33-5D50-EF96-2A77-EDEAA3665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04710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05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9764"/>
            <a:ext cx="10972800" cy="929390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GeneXpert Yield From Different CAD Scores n=1050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545713"/>
              </p:ext>
            </p:extLst>
          </p:nvPr>
        </p:nvGraphicFramePr>
        <p:xfrm>
          <a:off x="689547" y="1469029"/>
          <a:ext cx="9942059" cy="4071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5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11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CAD SCORE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Presumptive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Tested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MTB Detected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594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&gt;60%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 (96%)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92 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44%)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594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&gt;40%-59%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296(94%)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 (11%)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94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&lt;40%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526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452 (85%)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(2%)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BFA3-70EE-205F-4C95-BEF0F662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Case Finding in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Madiany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 2022-2024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C86934-777E-8956-030A-390B6F0F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4828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27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532" y="286603"/>
            <a:ext cx="8596668" cy="73698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DISCUSIONS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0879"/>
            <a:ext cx="10972800" cy="548055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The findings demonstrate that use of symptomatic screening in outreaches had a patient proportion of 47% (using 1 symptom) while using all the 4 symptoms (53%) of the population were affected.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Using CAD 4 TB to screen for possible TB had a population of 67% symptomatic with TB Thereby reducing the possible population that would need further sputum screening</a:t>
            </a:r>
            <a:endParaRPr lang="en-US" sz="2400" dirty="0"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More male in their younger productive years form part of the fisherfolk community.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2016 prevalence survey indicated that men were more affected at 809 in 100,000 population</a:t>
            </a:r>
          </a:p>
        </p:txBody>
      </p:sp>
    </p:spTree>
    <p:extLst>
      <p:ext uri="{BB962C8B-B14F-4D97-AF65-F5344CB8AC3E}">
        <p14:creationId xmlns:p14="http://schemas.microsoft.com/office/powerpoint/2010/main" val="209513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Limitations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Getting support for the outreaches was generally challenging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Time limitation for the fisherfolk community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Adherence issues with the TB Cases diagnosed</a:t>
            </a:r>
          </a:p>
          <a:p>
            <a:pPr marL="0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4637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01813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8785"/>
            <a:ext cx="10972800" cy="486738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CXR can be used to provide more efficient TB screening in hard-to-reach areas.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Symptom screening missed large proportions of people with bacteriologically confirmed TB.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Employing AI to read CXR can improve triaging when human readers are unavailable and can save expensive diagnostic testing costs.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9221494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4384"/>
            <a:ext cx="10972800" cy="12558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Definition of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Presumptive – Individuals exhibiting signs and symptoms of TB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ACF- Active case finding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TB Screening –  Identifying individuals at risk of developing TB disease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Bacteriologically Confirmed TB Case – A patient from whom a biological specimen is positive by smear microscopy, culture or GeneXpert.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CAD  – Computer Aided Diagnostics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AI- Artificial Intelligence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5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082"/>
            <a:ext cx="10972800" cy="13671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cs typeface="Calibri" pitchFamily="34" charset="0"/>
              </a:rPr>
              <a:t>Adoption of </a:t>
            </a:r>
            <a:r>
              <a:rPr lang="en-US" sz="2800" dirty="0"/>
              <a:t> AI to read CXR can improve triaging when human readers are unavailable and can save expensive diagnostic testing costs</a:t>
            </a:r>
            <a:endParaRPr lang="en-US" sz="28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1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4F68-1239-A422-5FC3-DB8C3171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Pictorials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87C68-D8A6-78D6-C680-6017EC67D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417638"/>
            <a:ext cx="4116207" cy="40227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259FFE-D3F6-D4A7-839B-B0C88496EDCD}"/>
              </a:ext>
            </a:extLst>
          </p:cNvPr>
          <p:cNvSpPr/>
          <p:nvPr/>
        </p:nvSpPr>
        <p:spPr>
          <a:xfrm>
            <a:off x="609599" y="1417637"/>
            <a:ext cx="1587691" cy="493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Abnormal CXR-Lung Mass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AF173-3EA2-5E84-9C73-9FC163264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058" y="1417637"/>
            <a:ext cx="4289404" cy="40227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D8F465-A2EE-EF34-F34D-BB4EB012393B}"/>
              </a:ext>
            </a:extLst>
          </p:cNvPr>
          <p:cNvSpPr/>
          <p:nvPr/>
        </p:nvSpPr>
        <p:spPr>
          <a:xfrm>
            <a:off x="5975057" y="1417637"/>
            <a:ext cx="1470277" cy="493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CXR With heat Map presumptive Of TB</a:t>
            </a:r>
          </a:p>
        </p:txBody>
      </p:sp>
    </p:spTree>
    <p:extLst>
      <p:ext uri="{BB962C8B-B14F-4D97-AF65-F5344CB8AC3E}">
        <p14:creationId xmlns:p14="http://schemas.microsoft.com/office/powerpoint/2010/main" val="285761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63084" y="1828800"/>
            <a:ext cx="10363200" cy="2303813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Algerian" panose="04020705040A02060702" pitchFamily="82" charset="0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AEAD1-1E79-4E8B-AF0C-A8B6F986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83" y="541734"/>
            <a:ext cx="10690863" cy="60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9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3138"/>
            <a:ext cx="10972800" cy="99752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" pitchFamily="34" charset="0"/>
              </a:rPr>
              <a:t>Tuberculosis remains a public health concern globally and nationally. </a:t>
            </a:r>
          </a:p>
          <a:p>
            <a:r>
              <a:rPr lang="en-US" sz="2800" dirty="0">
                <a:ea typeface="Calibri" panose="020F0502020204030204" pitchFamily="34" charset="0"/>
                <a:cs typeface="Calibri" pitchFamily="34" charset="0"/>
              </a:rPr>
              <a:t>Globally &gt;1 million with TB are missed- global TB report 2023</a:t>
            </a:r>
          </a:p>
          <a:p>
            <a:r>
              <a:rPr lang="en-US" sz="2800" dirty="0">
                <a:ea typeface="Calibri" panose="020F0502020204030204" pitchFamily="34" charset="0"/>
                <a:cs typeface="Calibri" pitchFamily="34" charset="0"/>
              </a:rPr>
              <a:t>In Kenya &gt;40% of TB Cases are missed annually due to several reasons</a:t>
            </a:r>
          </a:p>
          <a:p>
            <a:pPr algn="l"/>
            <a:r>
              <a:rPr lang="en-US" sz="2800" b="0" i="0" u="none" strike="noStrike" baseline="0" dirty="0"/>
              <a:t>When people with TB do access health services, the facility frequently does not have TB diagnostic capabilities</a:t>
            </a:r>
          </a:p>
          <a:p>
            <a:pPr algn="l"/>
            <a:r>
              <a:rPr lang="en-US" sz="2800" b="0" i="0" u="none" strike="noStrike" baseline="0" dirty="0" err="1"/>
              <a:t>Rarieda</a:t>
            </a:r>
            <a:r>
              <a:rPr lang="en-US" sz="2800" b="0" i="0" u="none" strike="noStrike" baseline="0" dirty="0"/>
              <a:t> Sub county did not have access to any X-ray facility</a:t>
            </a:r>
          </a:p>
          <a:p>
            <a:pPr algn="l"/>
            <a:r>
              <a:rPr lang="en-US" sz="2800" dirty="0"/>
              <a:t>The Introduction Portable CXR with CAD AI and heat map sensitivity for TB was a hallmark in TB diagnostics in </a:t>
            </a:r>
            <a:r>
              <a:rPr lang="en-US" sz="2800" dirty="0" err="1"/>
              <a:t>Madiany</a:t>
            </a:r>
            <a:r>
              <a:rPr lang="en-US" sz="2800" dirty="0"/>
              <a:t> sub county hospital</a:t>
            </a:r>
            <a:endParaRPr lang="en-US" sz="2800" b="0" i="0" u="none" strike="noStrike" baseline="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3138"/>
            <a:ext cx="10972800" cy="86689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57" y="1364776"/>
            <a:ext cx="10556698" cy="4676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ntroduction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of newer X-ray technology and the findings of TB prevalence survey’s demonstrate the ability of CXR to detect asymptomatic people with TB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This has led to a renewed interest in mobile campaigns to screen people for TB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CXR can improve sensitivity of the TB algorithm by identifying people who have TB but would be missed by symptom screening alone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CXR Screening can reduce the number of diagnostic tests needed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People with normal lung findings are unlikely to have pulmonary TB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itchFamily="34" charset="0"/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ea typeface="Calibri" panose="020F0502020204030204" pitchFamily="34" charset="0"/>
              <a:cs typeface="Calibri" pitchFamily="34" charset="0"/>
            </a:endParaRPr>
          </a:p>
          <a:p>
            <a:pPr lvl="0">
              <a:buClr>
                <a:srgbClr val="4F81BD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4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68421" cy="715108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78425"/>
            <a:ext cx="10445591" cy="4662938"/>
          </a:xfrm>
        </p:spPr>
        <p:txBody>
          <a:bodyPr>
            <a:normAutofit/>
          </a:bodyPr>
          <a:lstStyle/>
          <a:p>
            <a:r>
              <a:rPr lang="en-US" sz="2800" dirty="0">
                <a:cs typeface="Calibri" pitchFamily="34" charset="0"/>
              </a:rPr>
              <a:t>ACF is a proactive strategy to identify individuals with TB disease</a:t>
            </a:r>
          </a:p>
          <a:p>
            <a:r>
              <a:rPr lang="en-US" sz="2800" dirty="0"/>
              <a:t>The Portable X-ray devices with artificial intelligence (AI) are increasingly used to screen for tuberculosis (TB). </a:t>
            </a:r>
          </a:p>
          <a:p>
            <a:r>
              <a:rPr lang="en-US" sz="2800" dirty="0"/>
              <a:t>Few studies have documented their performance in Kenya </a:t>
            </a:r>
            <a:endParaRPr lang="en-US" sz="2800" dirty="0">
              <a:cs typeface="Calibri" pitchFamily="34" charset="0"/>
            </a:endParaRPr>
          </a:p>
          <a:p>
            <a:r>
              <a:rPr lang="en-US" sz="2800" dirty="0"/>
              <a:t>We aimed to evaluate the performance of chest X-ray (CXR) and symptom screening for active case finding of TB among the rural and fisherfolk community in Rarieda sub county</a:t>
            </a:r>
            <a:endParaRPr lang="en-US" sz="28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0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Main Objective</a:t>
            </a:r>
          </a:p>
          <a:p>
            <a:r>
              <a:rPr lang="en-US" sz="2800" dirty="0"/>
              <a:t>To Asses Impact Of TB Screening by use of CAD 4TB CXR on improved TB Case identification</a:t>
            </a:r>
          </a:p>
          <a:p>
            <a:pPr marL="0" indent="0">
              <a:buNone/>
            </a:pPr>
            <a:r>
              <a:rPr lang="en-US" dirty="0"/>
              <a:t>Specific Objectives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characterize TB Cases screened in Time, Place and Person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Compare TB Screening symptomatically Vs Use Of CAD4TB CXR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1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Study site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Rarieda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Subcounty is in Siaya County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area is surrounded by over 30 beaches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Rarieda Sub County has a population of 134,558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Madiany SCH in Rarieda has an estimated total population of 15,050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Rarieda is mainly a fishing community based on the area being surrounded by beaches.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14EB7-72A3-DA80-15F5-1BEBC10C6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435100"/>
            <a:ext cx="4157134" cy="469106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0847B-F615-BA67-85BC-ED7F723E6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Study design/population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study was carried out in 25 beaches surrounding Rarieda Sub county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Madiany sub county hospital is one of the 33 facilities in Rarieda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Study population was residents and fisherfolk community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Age was Clients &gt;15 years of age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study period was 2022  August to 2024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Data was analyzed in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Excel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4597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Variables assessed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7082"/>
            <a:ext cx="10972800" cy="4369082"/>
          </a:xfrm>
        </p:spPr>
        <p:txBody>
          <a:bodyPr/>
          <a:lstStyle/>
          <a:p>
            <a:r>
              <a:rPr lang="en-US" sz="2800" dirty="0"/>
              <a:t>Age, Sex Of the patients screened for TB</a:t>
            </a:r>
          </a:p>
          <a:p>
            <a:r>
              <a:rPr lang="en-US" sz="2800" dirty="0"/>
              <a:t>Symptomatic screening for TB</a:t>
            </a:r>
          </a:p>
          <a:p>
            <a:r>
              <a:rPr lang="en-US" sz="2800" dirty="0"/>
              <a:t>TB Screening using CAD4 TB CXR</a:t>
            </a:r>
          </a:p>
          <a:p>
            <a:r>
              <a:rPr lang="en-US" sz="2800" dirty="0"/>
              <a:t>BC TB yield from the screening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1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2185</TotalTime>
  <Words>911</Words>
  <Application>Microsoft Office PowerPoint</Application>
  <PresentationFormat>Widescreen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Algerian</vt:lpstr>
      <vt:lpstr>Arial</vt:lpstr>
      <vt:lpstr>Calibri</vt:lpstr>
      <vt:lpstr>Office Theme</vt:lpstr>
      <vt:lpstr>Improved TB Case Identification Using Computer Aided Diagnostic X-ray; A Study in Madiany Sub County Hospital Siaya County  2022-2024 </vt:lpstr>
      <vt:lpstr>Definition of terms</vt:lpstr>
      <vt:lpstr>Background</vt:lpstr>
      <vt:lpstr>Problem statement</vt:lpstr>
      <vt:lpstr>Justification</vt:lpstr>
      <vt:lpstr>Objectives</vt:lpstr>
      <vt:lpstr>Study site</vt:lpstr>
      <vt:lpstr>Study design/population</vt:lpstr>
      <vt:lpstr>Variables assessed</vt:lpstr>
      <vt:lpstr>Sample Population</vt:lpstr>
      <vt:lpstr>Characterization By Age and Gender n=5540</vt:lpstr>
      <vt:lpstr>Symptomatic TB Screening 2022-2024 n=5540</vt:lpstr>
      <vt:lpstr>TB Screening Using CAD4TB Xray  2022-2024 n=5540</vt:lpstr>
      <vt:lpstr>GeneXpert Results From Outreaches 2022-2024 n=1050</vt:lpstr>
      <vt:lpstr>GeneXpert Yield From Different CAD Scores n=1050</vt:lpstr>
      <vt:lpstr>TB Case Finding in Madiany SCH 2022-2024</vt:lpstr>
      <vt:lpstr>DISCUSIONS</vt:lpstr>
      <vt:lpstr>Limitations</vt:lpstr>
      <vt:lpstr>CONCLUSION</vt:lpstr>
      <vt:lpstr>Recommendations</vt:lpstr>
      <vt:lpstr>Pictorials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TB CONTACT REGISTER TO INCREASE ACCESS OF IPT TO &lt;5s CONTACTS OF BAC TB</dc:title>
  <dc:creator>HP</dc:creator>
  <cp:lastModifiedBy>megaty2022@gmail.com</cp:lastModifiedBy>
  <cp:revision>109</cp:revision>
  <dcterms:created xsi:type="dcterms:W3CDTF">2019-05-07T09:57:55Z</dcterms:created>
  <dcterms:modified xsi:type="dcterms:W3CDTF">2025-10-12T10:37:05Z</dcterms:modified>
</cp:coreProperties>
</file>